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758" r:id="rId2"/>
  </p:sldMasterIdLst>
  <p:notesMasterIdLst>
    <p:notesMasterId r:id="rId20"/>
  </p:notesMasterIdLst>
  <p:handoutMasterIdLst>
    <p:handoutMasterId r:id="rId21"/>
  </p:handoutMasterIdLst>
  <p:sldIdLst>
    <p:sldId id="437" r:id="rId3"/>
    <p:sldId id="448" r:id="rId4"/>
    <p:sldId id="438" r:id="rId5"/>
    <p:sldId id="440" r:id="rId6"/>
    <p:sldId id="441" r:id="rId7"/>
    <p:sldId id="442" r:id="rId8"/>
    <p:sldId id="443" r:id="rId9"/>
    <p:sldId id="439" r:id="rId10"/>
    <p:sldId id="444" r:id="rId11"/>
    <p:sldId id="445" r:id="rId12"/>
    <p:sldId id="446" r:id="rId13"/>
    <p:sldId id="447" r:id="rId14"/>
    <p:sldId id="449" r:id="rId15"/>
    <p:sldId id="450" r:id="rId16"/>
    <p:sldId id="451" r:id="rId17"/>
    <p:sldId id="453" r:id="rId18"/>
    <p:sldId id="454" r:id="rId19"/>
  </p:sldIdLst>
  <p:sldSz cx="9144000" cy="6858000" type="screen4x3"/>
  <p:notesSz cx="6669088" cy="99266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  <a:srgbClr val="FF6699"/>
    <a:srgbClr val="993300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58" autoAdjust="0"/>
  </p:normalViewPr>
  <p:slideViewPr>
    <p:cSldViewPr>
      <p:cViewPr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772" y="-72"/>
      </p:cViewPr>
      <p:guideLst>
        <p:guide orient="horz" pos="3126"/>
        <p:guide pos="21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74B7A06-B0DC-474E-AF01-1A6FBE6297F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Click to edit Master text styles</a:t>
            </a:r>
          </a:p>
          <a:p>
            <a:pPr lvl="1"/>
            <a:r>
              <a:rPr lang="el-GR" noProof="0" smtClean="0"/>
              <a:t>Second level</a:t>
            </a:r>
          </a:p>
          <a:p>
            <a:pPr lvl="2"/>
            <a:r>
              <a:rPr lang="el-GR" noProof="0" smtClean="0"/>
              <a:t>Third level</a:t>
            </a:r>
          </a:p>
          <a:p>
            <a:pPr lvl="3"/>
            <a:r>
              <a:rPr lang="el-GR" noProof="0" smtClean="0"/>
              <a:t>Fourth level</a:t>
            </a:r>
          </a:p>
          <a:p>
            <a:pPr lvl="4"/>
            <a:r>
              <a:rPr lang="el-GR" noProof="0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480E79A-2DCA-4EAF-8BD2-6100CF552BD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71475D-59C8-4C85-B899-1355889C9A6F}" type="slidenum">
              <a:rPr lang="el-GR" smtClean="0"/>
              <a:pPr/>
              <a:t>1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0" y="3429000"/>
            <a:ext cx="6399213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800600"/>
            <a:ext cx="6399213" cy="838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Βασίλης Γιωργαλλάς</a:t>
            </a:r>
            <a:r>
              <a:rPr lang="en-US"/>
              <a:t> - </a:t>
            </a:r>
            <a:r>
              <a:rPr lang="el-GR"/>
              <a:t>Καθηγητής Φυσικής Αγωγής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6C7D4-4F0E-4A6C-81BF-CE50137BB31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7AD3B-10A1-420A-A22E-4E354163C3A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5013" y="533400"/>
            <a:ext cx="1598612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4413" y="533400"/>
            <a:ext cx="46482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5F220-5F38-458D-B5D8-8B20E22B24E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Βασίλης Γιωργαλλάς</a:t>
            </a:r>
            <a:r>
              <a:rPr lang="en-US"/>
              <a:t> - </a:t>
            </a:r>
            <a:r>
              <a:rPr lang="el-GR"/>
              <a:t>Καθηγητής Φυσικής Αγωγής</a:t>
            </a:r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C2CC2-E962-454C-BEE1-F6597725366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10D4-6B24-4D17-8564-E3F242B18462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BFF4F-25F8-4DD1-800F-D3B87D40CAD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E1B06-89CD-4DB4-9FFD-D05CF871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0EB33-1D95-4427-A22B-5BC57CF60B8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301CF-4F00-43AB-96BD-AF59F9256EA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72CD2-3A91-4D69-854B-7021654185C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0650D-D259-4156-A21B-C080E0E0CF3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E6749-E59E-4143-869D-23AE2781A57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D954F-621D-4456-BC2D-3B1C6F5E450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295ED-40B3-4A49-B4A1-31EBCAB1E02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BEFBA-A4B0-4D2B-A0B4-D6C1A134DE7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463"/>
            <a:ext cx="77724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8486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5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90925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5FA92B-5DF5-4A86-BD9A-110FC768C7A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79EFC-912B-430C-9B01-8700B5FDBA0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4413" y="1905000"/>
            <a:ext cx="3122612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425" y="1905000"/>
            <a:ext cx="31242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E6B79-12B1-4937-BAD1-E749073C27E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335CB-968E-4AEA-B692-93BD990F0F8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8E901-6F8E-4E93-B5B7-F2065FCB2C6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C56A2-1A08-4E7A-97E6-F6B3CAF4FA1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94E16-BF5F-4563-BBF7-5368A48DB2A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l-GR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6D239-0C49-4980-B3F9-B50A0A9398D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413" y="533400"/>
            <a:ext cx="63992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413" y="1905000"/>
            <a:ext cx="6399212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66719862-E2DB-46CE-B1CB-66DD1B33073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E2C8956-A315-4E1E-A923-AC9F06486FC2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13" r:id="rId4"/>
    <p:sldLayoutId id="2147483920" r:id="rId5"/>
    <p:sldLayoutId id="2147483914" r:id="rId6"/>
    <p:sldLayoutId id="2147483921" r:id="rId7"/>
    <p:sldLayoutId id="2147483922" r:id="rId8"/>
    <p:sldLayoutId id="2147483923" r:id="rId9"/>
    <p:sldLayoutId id="2147483915" r:id="rId10"/>
    <p:sldLayoutId id="2147483924" r:id="rId11"/>
    <p:sldLayoutId id="214748392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7704856" cy="1015663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600" b="1" dirty="0" smtClean="0">
                <a:solidFill>
                  <a:schemeClr val="bg1"/>
                </a:solidFill>
              </a:rPr>
              <a:t>ΚΥΠΡΙΑΚΟΙ ΧΟΡΟΙ</a:t>
            </a:r>
            <a:endParaRPr lang="el-GR" sz="3600" b="1" dirty="0" smtClean="0">
              <a:solidFill>
                <a:schemeClr val="bg1"/>
              </a:solidFill>
            </a:endParaRPr>
          </a:p>
          <a:p>
            <a:pPr algn="ctr"/>
            <a:r>
              <a:rPr lang="el-GR" sz="2400" b="1" dirty="0" smtClean="0"/>
              <a:t>ΜΑΘΗΜΑ </a:t>
            </a:r>
            <a:r>
              <a:rPr lang="en-US" sz="2400" b="1" dirty="0" smtClean="0"/>
              <a:t>4</a:t>
            </a:r>
            <a:r>
              <a:rPr lang="el-GR" sz="2400" b="1" baseline="30000" dirty="0" smtClean="0"/>
              <a:t>Ο</a:t>
            </a:r>
            <a:r>
              <a:rPr lang="el-GR" sz="2400" b="1" dirty="0" smtClean="0"/>
              <a:t> </a:t>
            </a:r>
            <a:endParaRPr lang="el-GR" sz="2400" dirty="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267744" y="5740514"/>
            <a:ext cx="4176464" cy="7848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 dirty="0"/>
              <a:t>Βασίλης Γιωργαλλάς</a:t>
            </a:r>
          </a:p>
          <a:p>
            <a:pPr algn="ctr">
              <a:spcBef>
                <a:spcPct val="50000"/>
              </a:spcBef>
            </a:pPr>
            <a:r>
              <a:rPr lang="el-GR" b="1" dirty="0"/>
              <a:t>Καθηγητής Φυσικής Αγωγής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1412776"/>
            <a:ext cx="612068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Ερωτήσεις </a:t>
            </a:r>
            <a:r>
              <a:rPr lang="en-US" sz="2400" b="1" dirty="0" smtClean="0"/>
              <a:t>Multiple choice</a:t>
            </a:r>
            <a:endParaRPr lang="el-GR" sz="2400" b="1" dirty="0" smtClean="0"/>
          </a:p>
        </p:txBody>
      </p:sp>
      <p:pic>
        <p:nvPicPr>
          <p:cNvPr id="6" name="Picture 10" descr="http://www.mambo-dance.com/photos/kypriak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1994123"/>
            <a:ext cx="2476500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611560" y="2057400"/>
          <a:ext cx="7920880" cy="4114800"/>
        </p:xfrm>
        <a:graphic>
          <a:graphicData uri="http://schemas.openxmlformats.org/drawingml/2006/table">
            <a:tbl>
              <a:tblPr/>
              <a:tblGrid>
                <a:gridCol w="3961328"/>
                <a:gridCol w="3959552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Έχει πιο σύνθετα πατήματα και ο χορευτής επιδεικνύει δύναμη και ανδρισμό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 Έχει ερωτισμό  και ο χορευτής δημιουργεί φιγούρες κινούμενος ελεύθερα στο χώρο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 Έχει πιο σύνθετα πατήματα και ο χορευτής δημιουργεί φιγούρες κινούμενος ελεύθερα στο χώρο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 Έχει πιο σύνθετα πατήματα και ο χορευτής κάνει ακροβατικά και στροφές στον αέρα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107504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107504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579296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579296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9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3022848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022848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467544" y="692696"/>
            <a:ext cx="792088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Στο ζεϊμπέκκικο ο χορευτής μπορεί να επιδείξει τη προσωπική του δεξιοτεχνία διότι… 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1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330008" cy="4114800"/>
        </p:xfrm>
        <a:graphic>
          <a:graphicData uri="http://schemas.openxmlformats.org/drawingml/2006/table">
            <a:tbl>
              <a:tblPr/>
              <a:tblGrid>
                <a:gridCol w="3665826"/>
                <a:gridCol w="3664182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Ο συρτός και ο γραμμικός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Ο ζεϊμπέκικος και η σούστα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Ο καρσιλαμάς και πηδηχτός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Ο συρτός και ο καρσιλαμάς </a:t>
                      </a:r>
                      <a:endParaRPr lang="el-GR" sz="2400" b="1" dirty="0" smtClean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107504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107504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8651304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8651304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10</a:t>
            </a:r>
            <a:endParaRPr lang="en-GB" sz="3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7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48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49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0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151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3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4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5" name="AutoShape 27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6" name="AutoShape 28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7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8158" name="AutoShape 3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1" name="TextBox 20"/>
          <p:cNvSpPr txBox="1"/>
          <p:nvPr/>
        </p:nvSpPr>
        <p:spPr>
          <a:xfrm>
            <a:off x="251520" y="889556"/>
            <a:ext cx="8640960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schemeClr val="tx1"/>
                </a:solidFill>
              </a:rPr>
              <a:t>Οι γυναικείοι χοροί είναι: </a:t>
            </a:r>
            <a:r>
              <a:rPr lang="el-GR" sz="280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611560" y="1844824"/>
          <a:ext cx="7992888" cy="4114800"/>
        </p:xfrm>
        <a:graphic>
          <a:graphicData uri="http://schemas.openxmlformats.org/drawingml/2006/table">
            <a:tbl>
              <a:tblPr/>
              <a:tblGrid>
                <a:gridCol w="3997340"/>
                <a:gridCol w="399554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Μερικές φορές ομαδικά με μαντήλια και φιγούρες της πρώτης χορεύτριας 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Σε ζευγάρια μόνο γυναίκες αντικριστά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Σε ζευγάρια η μια χορεύει και η άλλη παίζει παλαμάκια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Μερικές φορές ομαδικά σε κύκλο και κάποτε σε άρμα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107504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107504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651304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651304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11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801072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195736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9" name="TextBox 18"/>
          <p:cNvSpPr txBox="1"/>
          <p:nvPr/>
        </p:nvSpPr>
        <p:spPr>
          <a:xfrm>
            <a:off x="251520" y="665401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Ο συρτός γυναικείος χορός χορεύεται: </a:t>
            </a:r>
            <a:r>
              <a:rPr lang="el-GR" sz="240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539552" y="1484784"/>
          <a:ext cx="8136904" cy="4608512"/>
        </p:xfrm>
        <a:graphic>
          <a:graphicData uri="http://schemas.openxmlformats.org/drawingml/2006/table">
            <a:tbl>
              <a:tblPr/>
              <a:tblGrid>
                <a:gridCol w="4069364"/>
                <a:gridCol w="4067540"/>
              </a:tblGrid>
              <a:tr h="2304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</a:rPr>
                        <a:t>Χορεύονται ήρεμα και σοβαρά,  σχεδόν επί τόπου «σε ένα μάρμαρο» και η θέση των χεριών είτε στη μέση (κόξαν), είτε το ένα στη μέση και το άλλο κάτω ή πάνω στο ύψος των ώμων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</a:rPr>
                        <a:t>Χορεύονται σεμνά και σοβαρά,  με έντονα πηδηχτά βήματα και η θέση των χεριών είτε στη μέση (κόξαν), είτε το ένα στη μέση και το άλλο κάτω ή πάνω στο ύψος των ώμων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04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</a:rPr>
                        <a:t>Χορεύονται στις μύτες των ποδιών,  σχεδόν επί τόπου «σε ένα μάρμαρο» και η θέση των χεριών είτε στη μέση (κόξαν), είτε το ένα στη μέση και το άλλο κάτω ή πάνω στο ύψος των ώμων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 smtClean="0">
                          <a:solidFill>
                            <a:schemeClr val="tx1"/>
                          </a:solidFill>
                        </a:rPr>
                        <a:t>Χορεύονται ήρεμα και σοβαρά,  σχεδόν επί τόπου με τα χέρια ανοικτά και το τσάκρισμα των δακτύλων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107504" y="24586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107504" y="45160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651304" y="24586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651304" y="43636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12</a:t>
            </a:r>
            <a:endParaRPr lang="en-GB" sz="32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780928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6089104" y="508518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6017096" y="2780928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508518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5" name="TextBox 14"/>
          <p:cNvSpPr txBox="1"/>
          <p:nvPr/>
        </p:nvSpPr>
        <p:spPr>
          <a:xfrm>
            <a:off x="251520" y="807095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Τα κύρια χαρακτηριστικά των Γυναικείων χορών είναι: 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13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220072" y="3284984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1691680" y="3284984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725795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2">
                    <a:lumMod val="50000"/>
                  </a:schemeClr>
                </a:solidFill>
              </a:rPr>
              <a:t>Ο χορός του δρεπανιού χορεύεται με επιδέξιες κινήσεις με δρεπάνι και παριστάνει το σφάξιμο του σφαχτού </a:t>
            </a:r>
            <a:endParaRPr lang="el-GR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827584" y="1916832"/>
          <a:ext cx="7488832" cy="4114800"/>
        </p:xfrm>
        <a:graphic>
          <a:graphicData uri="http://schemas.openxmlformats.org/drawingml/2006/table">
            <a:tbl>
              <a:tblPr/>
              <a:tblGrid>
                <a:gridCol w="3745256"/>
                <a:gridCol w="3743576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Ο χορός του Ζαλόγγου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Ο ζεϊμπέκικος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Ο χορός του ανδρογύνου</a:t>
                      </a:r>
                      <a:endParaRPr lang="el-GR" sz="2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δ.  Το τσιφτετέλι 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25152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25152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43528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43528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14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87308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801072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395536" y="764704"/>
            <a:ext cx="8208912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Η μόνη περίπτωση που χορεύουν μαζί άνδρας και γυναίκα είναι</a:t>
            </a:r>
            <a:r>
              <a:rPr lang="el-GR" sz="2400" b="1" dirty="0" smtClean="0">
                <a:solidFill>
                  <a:schemeClr val="tx1"/>
                </a:solidFill>
              </a:rPr>
              <a:t>:</a:t>
            </a:r>
            <a:r>
              <a:rPr lang="el-GR" sz="240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611560" y="1844824"/>
          <a:ext cx="7992888" cy="4114800"/>
        </p:xfrm>
        <a:graphic>
          <a:graphicData uri="http://schemas.openxmlformats.org/drawingml/2006/table">
            <a:tbl>
              <a:tblPr/>
              <a:tblGrid>
                <a:gridCol w="3997340"/>
                <a:gridCol w="399554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Το ρίξιμο χαρτονομισμάτων στο δίσκο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Το φακελάκι με λεφτά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Το κάπνισμα για το μάτι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Το καρφίτσωμα χαρτονομισμάτων στα ρούχα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107504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107504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651304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651304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15</a:t>
            </a:r>
            <a:endParaRPr lang="en-GB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801072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195736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9" name="TextBox 18"/>
          <p:cNvSpPr txBox="1"/>
          <p:nvPr/>
        </p:nvSpPr>
        <p:spPr>
          <a:xfrm>
            <a:off x="251520" y="665401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Το Πλούμισμα γίνεται κατά τη διάρκεια του χορού του ανδρογύνου και είναι</a:t>
            </a:r>
            <a:r>
              <a:rPr lang="el-GR" sz="2400" b="1" dirty="0" smtClean="0">
                <a:solidFill>
                  <a:schemeClr val="tx1"/>
                </a:solidFill>
              </a:rPr>
              <a:t>: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2348880"/>
            <a:ext cx="56166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8000" b="1" dirty="0" smtClean="0"/>
              <a:t>ΤΕΛΟΣ</a:t>
            </a:r>
            <a:endParaRPr lang="el-GR" sz="8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539552" y="2057400"/>
          <a:ext cx="8064896" cy="4114800"/>
        </p:xfrm>
        <a:graphic>
          <a:graphicData uri="http://schemas.openxmlformats.org/drawingml/2006/table">
            <a:tbl>
              <a:tblPr/>
              <a:tblGrid>
                <a:gridCol w="4033352"/>
                <a:gridCol w="4031544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«Τραπέζια» του γάμου,  διάφορες διασκεδάσεις (πανηγύρια, γιορτές),  στα καφενεία, στα αλώνια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Μπουζούκια, στις ταβέρνες και τα ρεμπετάδικα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645024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573016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725795"/>
            <a:ext cx="8640960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schemeClr val="tx1"/>
                </a:solidFill>
              </a:rPr>
              <a:t>Οι παραδοσιακοί Κυπριακοί Χοροί χορεύονταν στα</a:t>
            </a:r>
            <a:r>
              <a:rPr lang="el-GR" sz="2800" b="1" dirty="0" smtClean="0">
                <a:solidFill>
                  <a:schemeClr val="tx1"/>
                </a:solidFill>
              </a:rPr>
              <a:t>:</a:t>
            </a:r>
            <a:endParaRPr lang="el-GR" sz="2800" dirty="0">
              <a:solidFill>
                <a:schemeClr val="tx1"/>
              </a:solidFill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5496" y="342562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8579296" y="328161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330008" cy="4114800"/>
        </p:xfrm>
        <a:graphic>
          <a:graphicData uri="http://schemas.openxmlformats.org/drawingml/2006/table">
            <a:tbl>
              <a:tblPr/>
              <a:tblGrid>
                <a:gridCol w="3665826"/>
                <a:gridCol w="3664182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>
                          <a:solidFill>
                            <a:schemeClr val="tx1"/>
                          </a:solidFill>
                        </a:rPr>
                        <a:t>Ζεϊμπέκικους και τη σούστα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</a:rPr>
                        <a:t>Αργούς και γρήγορους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</a:rPr>
                        <a:t>Αντικριστοί και ατομικοί δεξιοτεχνίας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>
                          <a:solidFill>
                            <a:schemeClr val="tx1"/>
                          </a:solidFill>
                        </a:rPr>
                        <a:t>Αγροτικούς και πολεμικούς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363272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363272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16686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251520" y="908720"/>
            <a:ext cx="8712968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schemeClr val="tx1"/>
                </a:solidFill>
              </a:rPr>
              <a:t>Οι Κυπριακοί Χοροί διακρίνονται σε</a:t>
            </a:r>
            <a:r>
              <a:rPr lang="el-GR" sz="2800" b="1" dirty="0" smtClean="0">
                <a:solidFill>
                  <a:schemeClr val="tx1"/>
                </a:solidFill>
              </a:rPr>
              <a:t>:</a:t>
            </a:r>
            <a:endParaRPr lang="el-G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Σωστό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Λάθος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275856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3</a:t>
            </a:r>
            <a:endParaRPr lang="en-GB" sz="32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148064" y="3068960"/>
            <a:ext cx="2245568" cy="2304256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1763688" y="3140968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7" name="TextBox 16"/>
          <p:cNvSpPr txBox="1"/>
          <p:nvPr/>
        </p:nvSpPr>
        <p:spPr>
          <a:xfrm>
            <a:off x="251520" y="725795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Οι κοινωνικές συνθήκες της εποχής ήθελαν τις γυναίκες να  χορεύουν  περισσότερο 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132856"/>
          <a:ext cx="7402016" cy="4039344"/>
        </p:xfrm>
        <a:graphic>
          <a:graphicData uri="http://schemas.openxmlformats.org/drawingml/2006/table">
            <a:tbl>
              <a:tblPr/>
              <a:tblGrid>
                <a:gridCol w="3701838"/>
                <a:gridCol w="3700178"/>
              </a:tblGrid>
              <a:tr h="20196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800" dirty="0" smtClean="0">
                          <a:solidFill>
                            <a:schemeClr val="tx1"/>
                          </a:solidFill>
                        </a:rPr>
                        <a:t>Ομαδικοί δεξιοτεχνίας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 smtClean="0">
                          <a:solidFill>
                            <a:schemeClr val="tx1"/>
                          </a:solidFill>
                        </a:rPr>
                        <a:t>Ατομικοί δεξιοτεχνίας 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96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800" dirty="0" smtClean="0">
                          <a:solidFill>
                            <a:schemeClr val="tx1"/>
                          </a:solidFill>
                        </a:rPr>
                        <a:t>Ζεϊμπέκικοι Ομαδικοί 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800" dirty="0" smtClean="0">
                          <a:solidFill>
                            <a:schemeClr val="tx1"/>
                          </a:solidFill>
                        </a:rPr>
                        <a:t>Ενόργανοι χοροί 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363272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363272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0" name="TextBox 19"/>
          <p:cNvSpPr txBox="1"/>
          <p:nvPr/>
        </p:nvSpPr>
        <p:spPr>
          <a:xfrm>
            <a:off x="395536" y="908720"/>
            <a:ext cx="8352928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schemeClr val="tx1"/>
                </a:solidFill>
              </a:rPr>
              <a:t>Το Δρεπάνι, το Μαχαίρι, η Τατσιά και τα Ποτήρια </a:t>
            </a:r>
            <a:r>
              <a:rPr lang="el-GR" sz="2800" b="1" dirty="0" smtClean="0">
                <a:solidFill>
                  <a:schemeClr val="tx1"/>
                </a:solidFill>
              </a:rPr>
              <a:t>είναι:</a:t>
            </a:r>
            <a:r>
              <a:rPr lang="el-GR" sz="2800" dirty="0" smtClean="0">
                <a:solidFill>
                  <a:schemeClr val="tx1"/>
                </a:solidFill>
              </a:rPr>
              <a:t> </a:t>
            </a:r>
            <a:endParaRPr lang="el-G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899592" y="2057400"/>
          <a:ext cx="7474024" cy="4114800"/>
        </p:xfrm>
        <a:graphic>
          <a:graphicData uri="http://schemas.openxmlformats.org/drawingml/2006/table">
            <a:tbl>
              <a:tblPr/>
              <a:tblGrid>
                <a:gridCol w="3737850"/>
                <a:gridCol w="3736174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  <a:effectLst/>
                        </a:rPr>
                        <a:t>Από άντρες και γυναίκες μαζί απέναντι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Μόνο από άντρες ή μόνο από γυναίκες απέναντι</a:t>
                      </a:r>
                      <a:endParaRPr lang="el-GR" sz="2400" b="1" dirty="0" smtClean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Από άντρες και γυναίκες μαζί σε κύκλο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Μόνο από άντρες ή μόνο από γυναίκες σε κύκλο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363272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363272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5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200" name="AutoShape 24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5" name="AutoShape 29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6" name="AutoShape 30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316686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7" name="AutoShape 31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16686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5" name="TextBox 24"/>
          <p:cNvSpPr txBox="1"/>
          <p:nvPr/>
        </p:nvSpPr>
        <p:spPr>
          <a:xfrm>
            <a:off x="251520" y="836712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chemeClr val="tx1"/>
                </a:solidFill>
              </a:rPr>
              <a:t>Οι </a:t>
            </a:r>
            <a:r>
              <a:rPr lang="el-GR" sz="2400" b="1" dirty="0">
                <a:solidFill>
                  <a:schemeClr val="tx1"/>
                </a:solidFill>
              </a:rPr>
              <a:t>Καρσιλαμάδες (Αντικριστοί) είναι βασικοί χοροί  και χορεύονται</a:t>
            </a:r>
            <a:r>
              <a:rPr lang="el-GR" sz="2400" b="1" dirty="0" smtClean="0">
                <a:solidFill>
                  <a:schemeClr val="tx1"/>
                </a:solidFill>
              </a:rPr>
              <a:t>: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683568" y="1916832"/>
          <a:ext cx="7920880" cy="4255368"/>
        </p:xfrm>
        <a:graphic>
          <a:graphicData uri="http://schemas.openxmlformats.org/drawingml/2006/table">
            <a:tbl>
              <a:tblPr/>
              <a:tblGrid>
                <a:gridCol w="3961328"/>
                <a:gridCol w="3959552"/>
              </a:tblGrid>
              <a:tr h="2127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Χορεύουν απέναντι, σε περιορισμένο χώρο αλλάζοντας θέση και τα χέρια στη μέση (κόξαν)</a:t>
                      </a:r>
                      <a:endParaRPr lang="el-GR" sz="2000" b="1" dirty="0" smtClean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Χορεύουν σε κύκλο με τα χέρια ανοικτά στο ύψος των ώμων </a:t>
                      </a:r>
                      <a:endParaRPr lang="el-GR" sz="2000" b="1" dirty="0" smtClean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Χορεύουν σε σχηματισμό άρματος με τα χέρια στη μέση του μπροστινού</a:t>
                      </a:r>
                      <a:endParaRPr lang="el-GR" sz="2000" b="1" dirty="0" smtClean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Χορεύουν απέναντι, σε περιορισμένο χώρο αλλάζοντας θέση και τα χέρια ανοικτά πλάγια </a:t>
                      </a:r>
                      <a:endParaRPr lang="el-GR" sz="2000" b="1" dirty="0" smtClean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107504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107504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579296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579296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6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729064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0672" y="5183088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251520" y="764704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Τα χαρακτηριστικά των Αντρικών χορών είναι</a:t>
            </a:r>
            <a:r>
              <a:rPr lang="el-GR" sz="2400" b="1" dirty="0" smtClean="0">
                <a:solidFill>
                  <a:schemeClr val="tx1"/>
                </a:solidFill>
              </a:rPr>
              <a:t>: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611560" y="2057400"/>
          <a:ext cx="7920880" cy="4114800"/>
        </p:xfrm>
        <a:graphic>
          <a:graphicData uri="http://schemas.openxmlformats.org/drawingml/2006/table">
            <a:tbl>
              <a:tblPr/>
              <a:tblGrid>
                <a:gridCol w="3961328"/>
                <a:gridCol w="3959552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Χορεύει στο πάτημα του βκιολιού, χορεύει στο «βελόνι» και κάνει τα «δικά» του</a:t>
                      </a:r>
                      <a:endParaRPr lang="el-GR" sz="2000" b="1" dirty="0" smtClean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Χορεύει στο πάτημα της πενιάς, χορεύει με μεγάλα βήματα και κάνει τα «δικά» του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Χορεύει στον ρυθμό, χορεύει σε ολόκληρη τη πίστα και πρωτοτυπά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chemeClr val="tx1"/>
                          </a:solidFill>
                        </a:rPr>
                        <a:t>Χορεύει στο πάτημα της μπότας, χορεύει κτυπώντας παλαμάκια και τα πόδια στο έδαφος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107504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107504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579296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579296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7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195736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8" name="TextBox 17"/>
          <p:cNvSpPr txBox="1"/>
          <p:nvPr/>
        </p:nvSpPr>
        <p:spPr>
          <a:xfrm>
            <a:off x="251520" y="908720"/>
            <a:ext cx="8712968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Ο «Καλός» χορευτής είναι αυτός που</a:t>
            </a:r>
            <a:r>
              <a:rPr lang="el-GR" sz="2400" b="1" dirty="0" smtClean="0">
                <a:solidFill>
                  <a:schemeClr val="tx1"/>
                </a:solidFill>
              </a:rPr>
              <a:t>: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Είναι μέσα στο θέμα (πατά στα πόδια του)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Είναι μέσα στο ρυθμό (πατά στο χρόνο)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Είναι μέσα στο χώρο (πατά στις φτέρνες)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Κρατά το ρυθμό κτυπώντας τα δάκτυλα 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8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200" name="AutoShape 24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5" name="AutoShape 29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6" name="AutoShape 30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07" name="AutoShape 31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24" name="TextBox 23"/>
          <p:cNvSpPr txBox="1"/>
          <p:nvPr/>
        </p:nvSpPr>
        <p:spPr>
          <a:xfrm>
            <a:off x="251520" y="951111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Όταν λέμε χορεύει στο πάτημα του βκιολιού, σημαίνει ότι</a:t>
            </a:r>
            <a:r>
              <a:rPr lang="el-GR" sz="2400" b="1" dirty="0" smtClean="0">
                <a:solidFill>
                  <a:schemeClr val="tx1"/>
                </a:solidFill>
              </a:rPr>
              <a:t>: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icking clock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Ticking clock design template</Template>
  <TotalTime>10202</TotalTime>
  <Words>747</Words>
  <Application>Microsoft Office PowerPoint</Application>
  <PresentationFormat>On-screen Show (4:3)</PresentationFormat>
  <Paragraphs>152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Verdana</vt:lpstr>
      <vt:lpstr>Franklin Gothic Medium</vt:lpstr>
      <vt:lpstr>Franklin Gothic Book</vt:lpstr>
      <vt:lpstr>Wingdings 2</vt:lpstr>
      <vt:lpstr>Ticking clock design template</vt:lpstr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Βασίλης Γιωργαλλάς</dc:creator>
  <cp:lastModifiedBy>Βασίλης</cp:lastModifiedBy>
  <cp:revision>371</cp:revision>
  <dcterms:created xsi:type="dcterms:W3CDTF">2011-10-30T16:37:08Z</dcterms:created>
  <dcterms:modified xsi:type="dcterms:W3CDTF">2014-11-17T19:14:35Z</dcterms:modified>
</cp:coreProperties>
</file>